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Roboto"/>
      <p:regular r:id="rId44"/>
      <p:bold r:id="rId45"/>
      <p:italic r:id="rId46"/>
      <p:boldItalic r:id="rId47"/>
    </p:embeddedFont>
    <p:embeddedFont>
      <p:font typeface="Caveat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4A1843F-F5D7-467C-865D-5C1D92C91CD9}">
  <a:tblStyle styleId="{84A1843F-F5D7-467C-865D-5C1D92C91C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Roboto-regular.fntdata"/><Relationship Id="rId43" Type="http://schemas.openxmlformats.org/officeDocument/2006/relationships/slide" Target="slides/slide37.xml"/><Relationship Id="rId46" Type="http://schemas.openxmlformats.org/officeDocument/2006/relationships/font" Target="fonts/Roboto-italic.fntdata"/><Relationship Id="rId45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Caveat-regular.fntdata"/><Relationship Id="rId47" Type="http://schemas.openxmlformats.org/officeDocument/2006/relationships/font" Target="fonts/Roboto-boldItalic.fntdata"/><Relationship Id="rId49" Type="http://schemas.openxmlformats.org/officeDocument/2006/relationships/font" Target="fonts/Caveat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04257dae09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04257dae09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class Student{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String Name;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int RollNo;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public void ShowDetails(){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    System.out.println("Student name is " +Name+ " and roll number is " +RollNo);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}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}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public class Main {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public static void main(String[] args) {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    Student Tom = new Student();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    Tom.Name="Tom";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    Tom.RollNo=1;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    Tom.ShowDetails();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          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    System.out.println();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    Student Jerry = new Student();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    Jerry.Name="Jerry";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    Jerry.RollNo=2;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    Jerry.ShowDetails();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 }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}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04db8fe112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04db8fe11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04db8fe11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04db8fe11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04257dae09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04257dae09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class Vehicle {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String brand = "Ford";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public void honk() {                 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System.out.println("Tuut, tuut!");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}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}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class Car extends Vehicle {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String modelName = "Mustang";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}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public class Main{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public static void main(String[] args) {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Car myCar = new Car();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myCar.honk();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System.out.println(myCar.brand + " " + myCar.modelName);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}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}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04257dae09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04257dae09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Single- Dog–Animal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Multilevel- watch–titan–raga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Hierarchical- Sports–Hockey, Football, Cricket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04db8fe11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04db8fe11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04db8fe11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04db8fe11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04db8fe112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04db8fe11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04257dae09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04257dae09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15cef80cd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15cef80cd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04db8fe112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04db8fe112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04257dae09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04257dae09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04257dae09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04257dae09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15cef80cd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15cef80cd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15cef80cd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15cef80cd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04db8fe11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04db8fe11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04257dae09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04257dae09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 Animal {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public void animalSound() {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System.out.println("The animal makes a sound");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}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}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 Cat extends Animal {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public void animalSound() {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System.out.println("The cat says: mew mew");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}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}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 Dog extends Animal {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public void animalSound() {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System.out.println("The dog says: bow wow");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}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}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public class Main {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public static void main(String[] args) {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Animal myAnimal = new Animal();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Animal myCat = new Cat();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Animal myDog = new Dog();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myAnimal.animalSound();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myCat.animalSound();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myDog.animalSound();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}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}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15cef80cd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15cef80cd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15cef80cd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15cef80cd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f96cbfee2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f96cbfee2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f96cbfee2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f96cbfee2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4257dae09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4257dae09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f96cbfee2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f96cbfee2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f96cbfee2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f96cbfee2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f96cbfee2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f96cbfee2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04db8fe112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04db8fe112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04257dae09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04257dae09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15cef80cd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15cef80cd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15cef80cd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15cef80cd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04db8fe11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04db8fe11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037aafd18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037aafd18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04257dae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04257dae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04257dae0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04257dae0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037aafd18f_0_20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037aafd18f_0_20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04257dae09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04257dae09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04db8fe11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04db8fe11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29.png"/><Relationship Id="rId5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javatpoint.com/object-and-class-in-java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9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0.png"/><Relationship Id="rId7" Type="http://schemas.openxmlformats.org/officeDocument/2006/relationships/image" Target="../media/image2.png"/><Relationship Id="rId8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460950" y="22131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OOPs in Java</a:t>
            </a:r>
            <a:endParaRPr sz="6000"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2"/>
          <p:cNvPicPr preferRelativeResize="0"/>
          <p:nvPr/>
        </p:nvPicPr>
        <p:blipFill rotWithShape="1">
          <a:blip r:embed="rId3">
            <a:alphaModFix/>
          </a:blip>
          <a:srcRect b="92917" l="0" r="0" t="1072"/>
          <a:stretch/>
        </p:blipFill>
        <p:spPr>
          <a:xfrm>
            <a:off x="1075375" y="100850"/>
            <a:ext cx="5378249" cy="30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 rotWithShape="1">
          <a:blip r:embed="rId3">
            <a:alphaModFix/>
          </a:blip>
          <a:srcRect b="5662" l="0" r="0" t="6955"/>
          <a:stretch/>
        </p:blipFill>
        <p:spPr>
          <a:xfrm>
            <a:off x="1028325" y="479600"/>
            <a:ext cx="5378249" cy="449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3"/>
          <p:cNvPicPr preferRelativeResize="0"/>
          <p:nvPr/>
        </p:nvPicPr>
        <p:blipFill rotWithShape="1">
          <a:blip r:embed="rId3">
            <a:alphaModFix/>
          </a:blip>
          <a:srcRect b="22221" l="53507" r="0" t="21134"/>
          <a:stretch/>
        </p:blipFill>
        <p:spPr>
          <a:xfrm>
            <a:off x="2330450" y="766475"/>
            <a:ext cx="4178300" cy="356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4"/>
          <p:cNvPicPr preferRelativeResize="0"/>
          <p:nvPr/>
        </p:nvPicPr>
        <p:blipFill rotWithShape="1">
          <a:blip r:embed="rId3">
            <a:alphaModFix/>
          </a:blip>
          <a:srcRect b="0" l="0" r="0" t="8366"/>
          <a:stretch/>
        </p:blipFill>
        <p:spPr>
          <a:xfrm>
            <a:off x="1315575" y="124550"/>
            <a:ext cx="6375650" cy="449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Inheritance</a:t>
            </a:r>
            <a:endParaRPr b="1"/>
          </a:p>
        </p:txBody>
      </p:sp>
      <p:sp>
        <p:nvSpPr>
          <p:cNvPr id="184" name="Google Shape;184;p25"/>
          <p:cNvSpPr txBox="1"/>
          <p:nvPr>
            <p:ph idx="1" type="body"/>
          </p:nvPr>
        </p:nvSpPr>
        <p:spPr>
          <a:xfrm>
            <a:off x="159300" y="1229875"/>
            <a:ext cx="4608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 sz="1400"/>
              <a:t>Definition: </a:t>
            </a:r>
            <a:r>
              <a:rPr lang="en-GB" sz="1400"/>
              <a:t>Inheritance is a process by which objects of one class acquires the properties of objects of another class.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Concept of inheritance provides the idea of </a:t>
            </a:r>
            <a:r>
              <a:rPr b="1" lang="en-GB" sz="1400"/>
              <a:t>reusability</a:t>
            </a:r>
            <a:r>
              <a:rPr lang="en-GB" sz="1400"/>
              <a:t> and </a:t>
            </a:r>
            <a:r>
              <a:rPr b="1" lang="en-GB" sz="1400"/>
              <a:t>extensibility</a:t>
            </a:r>
            <a:r>
              <a:rPr lang="en-GB" sz="1400"/>
              <a:t>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85" name="Google Shape;185;p25"/>
          <p:cNvSpPr/>
          <p:nvPr/>
        </p:nvSpPr>
        <p:spPr>
          <a:xfrm>
            <a:off x="221543" y="3355850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Class A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5"/>
          <p:cNvSpPr/>
          <p:nvPr/>
        </p:nvSpPr>
        <p:spPr>
          <a:xfrm>
            <a:off x="221540" y="425550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Class B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5"/>
          <p:cNvSpPr/>
          <p:nvPr/>
        </p:nvSpPr>
        <p:spPr>
          <a:xfrm>
            <a:off x="934575" y="3798800"/>
            <a:ext cx="179400" cy="4425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5"/>
          <p:cNvSpPr txBox="1"/>
          <p:nvPr/>
        </p:nvSpPr>
        <p:spPr>
          <a:xfrm>
            <a:off x="2788000" y="3443875"/>
            <a:ext cx="1090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Base class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Derived class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5"/>
          <p:cNvSpPr txBox="1"/>
          <p:nvPr/>
        </p:nvSpPr>
        <p:spPr>
          <a:xfrm>
            <a:off x="1746900" y="3465950"/>
            <a:ext cx="1090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Parent</a:t>
            </a: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 class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Child class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5"/>
          <p:cNvSpPr txBox="1"/>
          <p:nvPr/>
        </p:nvSpPr>
        <p:spPr>
          <a:xfrm>
            <a:off x="3825700" y="3465200"/>
            <a:ext cx="1005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Super</a:t>
            </a: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 class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Sub class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25"/>
          <p:cNvSpPr txBox="1"/>
          <p:nvPr/>
        </p:nvSpPr>
        <p:spPr>
          <a:xfrm>
            <a:off x="259650" y="3813325"/>
            <a:ext cx="73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Extends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825" y="1172000"/>
            <a:ext cx="4242774" cy="233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6"/>
          <p:cNvSpPr txBox="1"/>
          <p:nvPr>
            <p:ph idx="1" type="body"/>
          </p:nvPr>
        </p:nvSpPr>
        <p:spPr>
          <a:xfrm>
            <a:off x="311700" y="14584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6"/>
          <p:cNvSpPr/>
          <p:nvPr/>
        </p:nvSpPr>
        <p:spPr>
          <a:xfrm>
            <a:off x="3424966" y="875151"/>
            <a:ext cx="1770600" cy="841200"/>
          </a:xfrm>
          <a:prstGeom prst="roundRect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Types of inheritance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26"/>
          <p:cNvSpPr/>
          <p:nvPr/>
        </p:nvSpPr>
        <p:spPr>
          <a:xfrm>
            <a:off x="5936676" y="2388431"/>
            <a:ext cx="1770600" cy="8412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Hierarchical inheritance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26"/>
          <p:cNvSpPr/>
          <p:nvPr/>
        </p:nvSpPr>
        <p:spPr>
          <a:xfrm>
            <a:off x="1071150" y="2388431"/>
            <a:ext cx="1770600" cy="8412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Single inheritance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26"/>
          <p:cNvSpPr/>
          <p:nvPr/>
        </p:nvSpPr>
        <p:spPr>
          <a:xfrm>
            <a:off x="3424974" y="2388433"/>
            <a:ext cx="1770600" cy="8412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Multilevel inheritance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3" name="Google Shape;203;p26"/>
          <p:cNvCxnSpPr>
            <a:stCxn id="199" idx="2"/>
            <a:endCxn id="200" idx="0"/>
          </p:cNvCxnSpPr>
          <p:nvPr/>
        </p:nvCxnSpPr>
        <p:spPr>
          <a:xfrm flipH="1" rot="-5400000">
            <a:off x="5230066" y="796551"/>
            <a:ext cx="672000" cy="2511600"/>
          </a:xfrm>
          <a:prstGeom prst="bentConnector3">
            <a:avLst>
              <a:gd fmla="val 50012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4" name="Google Shape;204;p26"/>
          <p:cNvCxnSpPr>
            <a:stCxn id="201" idx="0"/>
            <a:endCxn id="199" idx="2"/>
          </p:cNvCxnSpPr>
          <p:nvPr/>
        </p:nvCxnSpPr>
        <p:spPr>
          <a:xfrm rot="-5400000">
            <a:off x="2797350" y="875531"/>
            <a:ext cx="672000" cy="2353800"/>
          </a:xfrm>
          <a:prstGeom prst="bentConnector3">
            <a:avLst>
              <a:gd fmla="val 50012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5" name="Google Shape;205;p26"/>
          <p:cNvCxnSpPr>
            <a:stCxn id="202" idx="0"/>
            <a:endCxn id="199" idx="2"/>
          </p:cNvCxnSpPr>
          <p:nvPr/>
        </p:nvCxnSpPr>
        <p:spPr>
          <a:xfrm rot="-5400000">
            <a:off x="3974574" y="2052133"/>
            <a:ext cx="672000" cy="600"/>
          </a:xfrm>
          <a:prstGeom prst="bentConnector3">
            <a:avLst>
              <a:gd fmla="val 50012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/>
          <p:nvPr>
            <p:ph idx="1" type="body"/>
          </p:nvPr>
        </p:nvSpPr>
        <p:spPr>
          <a:xfrm>
            <a:off x="616500" y="925075"/>
            <a:ext cx="39825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    </a:t>
            </a:r>
            <a:r>
              <a:rPr b="1" lang="en-GB"/>
              <a:t>Single Inheritance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211" name="Google Shape;211;p27"/>
          <p:cNvPicPr preferRelativeResize="0"/>
          <p:nvPr/>
        </p:nvPicPr>
        <p:blipFill rotWithShape="1">
          <a:blip r:embed="rId3">
            <a:alphaModFix/>
          </a:blip>
          <a:srcRect b="28277" l="12964" r="44232" t="2718"/>
          <a:stretch/>
        </p:blipFill>
        <p:spPr>
          <a:xfrm>
            <a:off x="540300" y="1915800"/>
            <a:ext cx="1773725" cy="1381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212" name="Google Shape;212;p27"/>
          <p:cNvSpPr txBox="1"/>
          <p:nvPr>
            <p:ph idx="1" type="body"/>
          </p:nvPr>
        </p:nvSpPr>
        <p:spPr>
          <a:xfrm>
            <a:off x="4143800" y="924075"/>
            <a:ext cx="39825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Multilevel</a:t>
            </a:r>
            <a:r>
              <a:rPr b="1" lang="en-GB"/>
              <a:t> Inheritance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213" name="Google Shape;213;p27"/>
          <p:cNvPicPr preferRelativeResize="0"/>
          <p:nvPr/>
        </p:nvPicPr>
        <p:blipFill rotWithShape="1">
          <a:blip r:embed="rId4">
            <a:alphaModFix/>
          </a:blip>
          <a:srcRect b="12078" l="3695" r="56226" t="2194"/>
          <a:stretch/>
        </p:blipFill>
        <p:spPr>
          <a:xfrm>
            <a:off x="4090650" y="1893250"/>
            <a:ext cx="1726425" cy="21847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id="214" name="Google Shape;214;p27"/>
          <p:cNvPicPr preferRelativeResize="0"/>
          <p:nvPr/>
        </p:nvPicPr>
        <p:blipFill rotWithShape="1">
          <a:blip r:embed="rId4">
            <a:alphaModFix/>
          </a:blip>
          <a:srcRect b="12078" l="72243" r="8554" t="2194"/>
          <a:stretch/>
        </p:blipFill>
        <p:spPr>
          <a:xfrm>
            <a:off x="6202801" y="1873175"/>
            <a:ext cx="724500" cy="19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7"/>
          <p:cNvPicPr preferRelativeResize="0"/>
          <p:nvPr/>
        </p:nvPicPr>
        <p:blipFill rotWithShape="1">
          <a:blip r:embed="rId3">
            <a:alphaModFix/>
          </a:blip>
          <a:srcRect b="28277" l="55350" r="20479" t="2718"/>
          <a:stretch/>
        </p:blipFill>
        <p:spPr>
          <a:xfrm>
            <a:off x="2449125" y="1937100"/>
            <a:ext cx="1001600" cy="138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/>
          <p:nvPr>
            <p:ph idx="1" type="body"/>
          </p:nvPr>
        </p:nvSpPr>
        <p:spPr>
          <a:xfrm>
            <a:off x="1314950" y="66152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Hierarchical</a:t>
            </a:r>
            <a:r>
              <a:rPr b="1" lang="en-GB"/>
              <a:t> Inheritance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221" name="Google Shape;221;p28"/>
          <p:cNvPicPr preferRelativeResize="0"/>
          <p:nvPr/>
        </p:nvPicPr>
        <p:blipFill rotWithShape="1">
          <a:blip r:embed="rId3">
            <a:alphaModFix/>
          </a:blip>
          <a:srcRect b="16347" l="3386" r="60042" t="1503"/>
          <a:stretch/>
        </p:blipFill>
        <p:spPr>
          <a:xfrm>
            <a:off x="492475" y="1274100"/>
            <a:ext cx="2015888" cy="279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8"/>
          <p:cNvPicPr preferRelativeResize="0"/>
          <p:nvPr/>
        </p:nvPicPr>
        <p:blipFill rotWithShape="1">
          <a:blip r:embed="rId3">
            <a:alphaModFix/>
          </a:blip>
          <a:srcRect b="16347" l="43517" r="2576" t="1503"/>
          <a:stretch/>
        </p:blipFill>
        <p:spPr>
          <a:xfrm>
            <a:off x="3122200" y="1502859"/>
            <a:ext cx="2273625" cy="213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29"/>
          <p:cNvPicPr preferRelativeResize="0"/>
          <p:nvPr/>
        </p:nvPicPr>
        <p:blipFill rotWithShape="1">
          <a:blip r:embed="rId3">
            <a:alphaModFix/>
          </a:blip>
          <a:srcRect b="22221" l="53507" r="0" t="21134"/>
          <a:stretch/>
        </p:blipFill>
        <p:spPr>
          <a:xfrm>
            <a:off x="2330450" y="766475"/>
            <a:ext cx="4178300" cy="356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Encapsulation	</a:t>
            </a:r>
            <a:endParaRPr b="1"/>
          </a:p>
        </p:txBody>
      </p:sp>
      <p:sp>
        <p:nvSpPr>
          <p:cNvPr id="235" name="Google Shape;235;p30"/>
          <p:cNvSpPr txBox="1"/>
          <p:nvPr>
            <p:ph idx="1" type="body"/>
          </p:nvPr>
        </p:nvSpPr>
        <p:spPr>
          <a:xfrm>
            <a:off x="311700" y="1229875"/>
            <a:ext cx="63855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33333"/>
              </a:buClr>
              <a:buSzPts val="1400"/>
              <a:buChar char="●"/>
            </a:pPr>
            <a:r>
              <a:rPr b="1" lang="en-GB" sz="1400">
                <a:solidFill>
                  <a:srgbClr val="333333"/>
                </a:solidFill>
                <a:highlight>
                  <a:srgbClr val="FFFFFF"/>
                </a:highlight>
              </a:rPr>
              <a:t>Definition</a:t>
            </a:r>
            <a:r>
              <a:rPr lang="en-GB" sz="1400">
                <a:solidFill>
                  <a:srgbClr val="333333"/>
                </a:solidFill>
                <a:highlight>
                  <a:srgbClr val="FFFFFF"/>
                </a:highlight>
              </a:rPr>
              <a:t>: Binding (or wrapping) code and data together into a single unit are known as encapsulation. </a:t>
            </a:r>
            <a:endParaRPr sz="14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Char char="●"/>
            </a:pPr>
            <a:r>
              <a:rPr lang="en-GB" sz="1400">
                <a:solidFill>
                  <a:srgbClr val="333333"/>
                </a:solidFill>
                <a:highlight>
                  <a:srgbClr val="FFFFFF"/>
                </a:highlight>
              </a:rPr>
              <a:t>By encapsulating a class's variables, other classes cannot access them, and only the methods of the class can access them.</a:t>
            </a:r>
            <a:endParaRPr sz="14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Char char="●"/>
            </a:pPr>
            <a:r>
              <a:rPr b="1" lang="en-GB" sz="1400">
                <a:solidFill>
                  <a:srgbClr val="333333"/>
                </a:solidFill>
                <a:highlight>
                  <a:srgbClr val="FFFFFF"/>
                </a:highlight>
              </a:rPr>
              <a:t>Data hiding</a:t>
            </a:r>
            <a:r>
              <a:rPr lang="en-GB" sz="1400">
                <a:solidFill>
                  <a:srgbClr val="333333"/>
                </a:solidFill>
                <a:highlight>
                  <a:srgbClr val="FFFFFF"/>
                </a:highlight>
              </a:rPr>
              <a:t> is a procedure done to avoid access to the data members and data methods and their logical implementation. </a:t>
            </a:r>
            <a:endParaRPr sz="14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Char char="●"/>
            </a:pPr>
            <a:r>
              <a:rPr lang="en-GB" sz="1400">
                <a:solidFill>
                  <a:srgbClr val="333333"/>
                </a:solidFill>
                <a:highlight>
                  <a:srgbClr val="FFFFFF"/>
                </a:highlight>
              </a:rPr>
              <a:t>Encapsulation gives us </a:t>
            </a:r>
            <a:r>
              <a:rPr b="1" lang="en-GB" sz="1400">
                <a:solidFill>
                  <a:srgbClr val="333333"/>
                </a:solidFill>
                <a:highlight>
                  <a:srgbClr val="FFFFFF"/>
                </a:highlight>
              </a:rPr>
              <a:t>better control</a:t>
            </a:r>
            <a:r>
              <a:rPr lang="en-GB" sz="1400">
                <a:solidFill>
                  <a:srgbClr val="333333"/>
                </a:solidFill>
                <a:highlight>
                  <a:srgbClr val="FFFFFF"/>
                </a:highlight>
              </a:rPr>
              <a:t> on our code and improves </a:t>
            </a:r>
            <a:r>
              <a:rPr b="1" lang="en-GB" sz="1400">
                <a:solidFill>
                  <a:srgbClr val="333333"/>
                </a:solidFill>
                <a:highlight>
                  <a:srgbClr val="FFFFFF"/>
                </a:highlight>
              </a:rPr>
              <a:t>security</a:t>
            </a:r>
            <a:r>
              <a:rPr lang="en-GB" sz="1400">
                <a:solidFill>
                  <a:srgbClr val="333333"/>
                </a:solidFill>
                <a:highlight>
                  <a:srgbClr val="FFFFFF"/>
                </a:highlight>
              </a:rPr>
              <a:t>.</a:t>
            </a:r>
            <a:endParaRPr sz="1400">
              <a:highlight>
                <a:schemeClr val="lt1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highlight>
                  <a:schemeClr val="lt1"/>
                </a:highlight>
              </a:rPr>
              <a:t>Difference between encapsulation and data hiding is that Encapsulation is a way of </a:t>
            </a:r>
            <a:r>
              <a:rPr b="1" lang="en-GB" sz="1400">
                <a:highlight>
                  <a:schemeClr val="lt1"/>
                </a:highlight>
              </a:rPr>
              <a:t>bundling data</a:t>
            </a:r>
            <a:r>
              <a:rPr lang="en-GB" sz="1400">
                <a:highlight>
                  <a:schemeClr val="lt1"/>
                </a:highlight>
              </a:rPr>
              <a:t> whereas Data Hiding prevents </a:t>
            </a:r>
            <a:r>
              <a:rPr b="1" lang="en-GB" sz="1400">
                <a:highlight>
                  <a:schemeClr val="lt1"/>
                </a:highlight>
              </a:rPr>
              <a:t>external unauthorized access</a:t>
            </a:r>
            <a:r>
              <a:rPr lang="en-GB" sz="1400">
                <a:highlight>
                  <a:schemeClr val="lt1"/>
                </a:highlight>
              </a:rPr>
              <a:t> to the sensitive data.</a:t>
            </a:r>
            <a:endParaRPr sz="14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rgbClr val="333333"/>
              </a:solidFill>
            </a:endParaRPr>
          </a:p>
        </p:txBody>
      </p:sp>
      <p:pic>
        <p:nvPicPr>
          <p:cNvPr id="236" name="Google Shape;23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9030" y="1959205"/>
            <a:ext cx="1607850" cy="160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0"/>
          <p:cNvPicPr preferRelativeResize="0"/>
          <p:nvPr/>
        </p:nvPicPr>
        <p:blipFill rotWithShape="1">
          <a:blip r:embed="rId4">
            <a:alphaModFix/>
          </a:blip>
          <a:srcRect b="77643" l="0" r="24339" t="0"/>
          <a:stretch/>
        </p:blipFill>
        <p:spPr>
          <a:xfrm>
            <a:off x="921300" y="4016525"/>
            <a:ext cx="3702384" cy="6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1263" y="581025"/>
            <a:ext cx="4181475" cy="39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490250" y="-388050"/>
            <a:ext cx="80793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000"/>
              <a:t>Afreen</a:t>
            </a:r>
            <a:endParaRPr b="1" sz="5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/>
              <a:t>B.E. Computers</a:t>
            </a:r>
            <a:endParaRPr sz="3500"/>
          </a:p>
        </p:txBody>
      </p:sp>
      <p:sp>
        <p:nvSpPr>
          <p:cNvPr id="92" name="Google Shape;92;p14"/>
          <p:cNvSpPr txBox="1"/>
          <p:nvPr/>
        </p:nvSpPr>
        <p:spPr>
          <a:xfrm>
            <a:off x="1757350" y="2765150"/>
            <a:ext cx="2627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 years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Industry experience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4335425" y="2724150"/>
            <a:ext cx="3360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 years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Teaching/training experience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3450" y="1099100"/>
            <a:ext cx="4191475" cy="306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2"/>
          <p:cNvSpPr txBox="1"/>
          <p:nvPr>
            <p:ph idx="1" type="body"/>
          </p:nvPr>
        </p:nvSpPr>
        <p:spPr>
          <a:xfrm>
            <a:off x="235500" y="714800"/>
            <a:ext cx="43884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Access</a:t>
            </a:r>
            <a:r>
              <a:rPr lang="en-GB" sz="1400"/>
              <a:t> </a:t>
            </a:r>
            <a:r>
              <a:rPr b="1" lang="en-GB" sz="1400"/>
              <a:t>Modifiers</a:t>
            </a:r>
            <a:r>
              <a:rPr lang="en-GB" sz="1400"/>
              <a:t>: Access modifiers or access specifiers are the </a:t>
            </a:r>
            <a:r>
              <a:rPr lang="en-GB" sz="1400"/>
              <a:t>keywords</a:t>
            </a:r>
            <a:r>
              <a:rPr lang="en-GB" sz="1400"/>
              <a:t> in object oriented languages. It </a:t>
            </a:r>
            <a:r>
              <a:rPr lang="en-GB" sz="1400"/>
              <a:t>helps to set the accessibility of classes, methods and other members.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51" name="Google Shape;251;p32"/>
          <p:cNvPicPr preferRelativeResize="0"/>
          <p:nvPr/>
        </p:nvPicPr>
        <p:blipFill rotWithShape="1">
          <a:blip r:embed="rId4">
            <a:alphaModFix/>
          </a:blip>
          <a:srcRect b="20037" l="10409" r="41599" t="33178"/>
          <a:stretch/>
        </p:blipFill>
        <p:spPr>
          <a:xfrm>
            <a:off x="235500" y="1981225"/>
            <a:ext cx="4388401" cy="240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Abstraction</a:t>
            </a:r>
            <a:endParaRPr b="1"/>
          </a:p>
        </p:txBody>
      </p:sp>
      <p:sp>
        <p:nvSpPr>
          <p:cNvPr id="257" name="Google Shape;257;p33"/>
          <p:cNvSpPr txBox="1"/>
          <p:nvPr>
            <p:ph idx="1" type="body"/>
          </p:nvPr>
        </p:nvSpPr>
        <p:spPr>
          <a:xfrm>
            <a:off x="159300" y="1077475"/>
            <a:ext cx="64608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just">
              <a:spcBef>
                <a:spcPts val="1200"/>
              </a:spcBef>
              <a:spcAft>
                <a:spcPts val="0"/>
              </a:spcAft>
              <a:buClr>
                <a:srgbClr val="273239"/>
              </a:buClr>
              <a:buSzPts val="1400"/>
              <a:buChar char="●"/>
            </a:pPr>
            <a:r>
              <a:rPr b="1" lang="en-GB" sz="1400">
                <a:solidFill>
                  <a:srgbClr val="273239"/>
                </a:solidFill>
                <a:highlight>
                  <a:srgbClr val="FFFFFF"/>
                </a:highlight>
              </a:rPr>
              <a:t>Definition:</a:t>
            </a:r>
            <a:r>
              <a:rPr lang="en-GB" sz="1400">
                <a:solidFill>
                  <a:srgbClr val="273239"/>
                </a:solidFill>
                <a:highlight>
                  <a:srgbClr val="FFFFFF"/>
                </a:highlight>
              </a:rPr>
              <a:t> Data Abstraction is the property by virtue of which only the essential details are displayed to the user. The trivial or non-essential units are not displayed to the user.</a:t>
            </a:r>
            <a:endParaRPr sz="14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Char char="●"/>
            </a:pPr>
            <a:r>
              <a:rPr lang="en-GB" sz="1400">
                <a:solidFill>
                  <a:srgbClr val="333333"/>
                </a:solidFill>
                <a:highlight>
                  <a:srgbClr val="FFFFFF"/>
                </a:highlight>
              </a:rPr>
              <a:t>Hiding internal details and showing functionality is known as abstraction.</a:t>
            </a:r>
            <a:endParaRPr sz="14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Char char="●"/>
            </a:pPr>
            <a:r>
              <a:rPr lang="en-GB" sz="1400">
                <a:solidFill>
                  <a:srgbClr val="333333"/>
                </a:solidFill>
                <a:highlight>
                  <a:srgbClr val="FFFFFF"/>
                </a:highlight>
              </a:rPr>
              <a:t>In Java, we use abstract class and </a:t>
            </a:r>
            <a:r>
              <a:rPr b="1" lang="en-GB" sz="1400">
                <a:solidFill>
                  <a:srgbClr val="333333"/>
                </a:solidFill>
                <a:highlight>
                  <a:srgbClr val="FFFFFF"/>
                </a:highlight>
              </a:rPr>
              <a:t>interface</a:t>
            </a:r>
            <a:r>
              <a:rPr lang="en-GB" sz="1400">
                <a:solidFill>
                  <a:srgbClr val="333333"/>
                </a:solidFill>
                <a:highlight>
                  <a:srgbClr val="FFFFFF"/>
                </a:highlight>
              </a:rPr>
              <a:t> to achieve </a:t>
            </a:r>
            <a:r>
              <a:rPr b="1" lang="en-GB" sz="1400">
                <a:solidFill>
                  <a:srgbClr val="333333"/>
                </a:solidFill>
                <a:highlight>
                  <a:srgbClr val="FFFFFF"/>
                </a:highlight>
              </a:rPr>
              <a:t>abstraction</a:t>
            </a:r>
            <a:r>
              <a:rPr lang="en-GB" sz="1400">
                <a:solidFill>
                  <a:srgbClr val="333333"/>
                </a:solidFill>
                <a:highlight>
                  <a:srgbClr val="FFFFFF"/>
                </a:highlight>
              </a:rPr>
              <a:t>.</a:t>
            </a:r>
            <a:endParaRPr sz="1400"/>
          </a:p>
        </p:txBody>
      </p:sp>
      <p:pic>
        <p:nvPicPr>
          <p:cNvPr id="258" name="Google Shape;258;p33"/>
          <p:cNvPicPr preferRelativeResize="0"/>
          <p:nvPr/>
        </p:nvPicPr>
        <p:blipFill rotWithShape="1">
          <a:blip r:embed="rId3">
            <a:alphaModFix/>
          </a:blip>
          <a:srcRect b="0" l="0" r="28815" t="0"/>
          <a:stretch/>
        </p:blipFill>
        <p:spPr>
          <a:xfrm>
            <a:off x="311700" y="2773134"/>
            <a:ext cx="2097675" cy="1964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3"/>
          <p:cNvPicPr preferRelativeResize="0"/>
          <p:nvPr/>
        </p:nvPicPr>
        <p:blipFill rotWithShape="1">
          <a:blip r:embed="rId4">
            <a:alphaModFix/>
          </a:blip>
          <a:srcRect b="0" l="5877" r="37883" t="0"/>
          <a:stretch/>
        </p:blipFill>
        <p:spPr>
          <a:xfrm>
            <a:off x="3222150" y="2495925"/>
            <a:ext cx="1783874" cy="251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3"/>
          <p:cNvPicPr preferRelativeResize="0"/>
          <p:nvPr/>
        </p:nvPicPr>
        <p:blipFill rotWithShape="1">
          <a:blip r:embed="rId5">
            <a:alphaModFix/>
          </a:blip>
          <a:srcRect b="12361" l="43370" r="13483" t="5825"/>
          <a:stretch/>
        </p:blipFill>
        <p:spPr>
          <a:xfrm>
            <a:off x="6620100" y="859575"/>
            <a:ext cx="2465801" cy="311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4"/>
          <p:cNvSpPr txBox="1"/>
          <p:nvPr>
            <p:ph idx="1" type="body"/>
          </p:nvPr>
        </p:nvSpPr>
        <p:spPr>
          <a:xfrm>
            <a:off x="311700" y="1229875"/>
            <a:ext cx="8520600" cy="37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Char char="○"/>
            </a:pPr>
            <a:r>
              <a:rPr b="1" lang="en-GB" sz="1600">
                <a:solidFill>
                  <a:srgbClr val="333333"/>
                </a:solidFill>
              </a:rPr>
              <a:t>Abstract class:</a:t>
            </a:r>
            <a:endParaRPr b="1" sz="1600">
              <a:solidFill>
                <a:srgbClr val="333333"/>
              </a:solidFill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Char char="■"/>
            </a:pPr>
            <a:r>
              <a:rPr lang="en-GB" sz="1600">
                <a:solidFill>
                  <a:srgbClr val="333333"/>
                </a:solidFill>
              </a:rPr>
              <a:t>declared with the keyword abstract</a:t>
            </a:r>
            <a:endParaRPr sz="1600">
              <a:solidFill>
                <a:srgbClr val="333333"/>
              </a:solidFill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Char char="■"/>
            </a:pPr>
            <a:r>
              <a:rPr lang="en-GB" sz="1600">
                <a:solidFill>
                  <a:srgbClr val="333333"/>
                </a:solidFill>
              </a:rPr>
              <a:t>We can't create object for abstract class.</a:t>
            </a:r>
            <a:endParaRPr sz="1600">
              <a:solidFill>
                <a:srgbClr val="333333"/>
              </a:solidFill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Char char="■"/>
            </a:pPr>
            <a:r>
              <a:rPr lang="en-GB" sz="1600">
                <a:solidFill>
                  <a:srgbClr val="333333"/>
                </a:solidFill>
              </a:rPr>
              <a:t>It may or may not contain abstract methods.</a:t>
            </a:r>
            <a:endParaRPr sz="1600">
              <a:solidFill>
                <a:srgbClr val="333333"/>
              </a:solidFill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Char char="■"/>
            </a:pPr>
            <a:r>
              <a:rPr lang="en-GB" sz="1600">
                <a:solidFill>
                  <a:srgbClr val="333333"/>
                </a:solidFill>
              </a:rPr>
              <a:t>It can have abstract and non abstract methods.</a:t>
            </a:r>
            <a:endParaRPr sz="1600">
              <a:solidFill>
                <a:srgbClr val="333333"/>
              </a:solidFill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Char char="■"/>
            </a:pPr>
            <a:r>
              <a:rPr lang="en-GB" sz="1600">
                <a:solidFill>
                  <a:srgbClr val="333333"/>
                </a:solidFill>
              </a:rPr>
              <a:t>To use an abstract class, you have to inherit it from sub-classes.</a:t>
            </a:r>
            <a:endParaRPr sz="1600">
              <a:solidFill>
                <a:srgbClr val="333333"/>
              </a:solidFill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Char char="■"/>
            </a:pPr>
            <a:r>
              <a:rPr lang="en-GB" sz="1600">
                <a:solidFill>
                  <a:srgbClr val="333333"/>
                </a:solidFill>
              </a:rPr>
              <a:t>If a class contain partial implementation than we should declare a class as abstract.</a:t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Char char="○"/>
            </a:pPr>
            <a:r>
              <a:rPr b="1" lang="en-GB" sz="1600">
                <a:solidFill>
                  <a:srgbClr val="333333"/>
                </a:solidFill>
              </a:rPr>
              <a:t>Abstract Methods :</a:t>
            </a:r>
            <a:endParaRPr b="1" sz="1600">
              <a:solidFill>
                <a:srgbClr val="333333"/>
              </a:solidFill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Char char="■"/>
            </a:pPr>
            <a:r>
              <a:rPr lang="en-GB" sz="1600">
                <a:solidFill>
                  <a:srgbClr val="333333"/>
                </a:solidFill>
              </a:rPr>
              <a:t>An abstract method is declared inside abstract class</a:t>
            </a:r>
            <a:endParaRPr sz="1600">
              <a:solidFill>
                <a:srgbClr val="333333"/>
              </a:solidFill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Char char="■"/>
            </a:pPr>
            <a:r>
              <a:rPr lang="en-GB" sz="1600">
                <a:solidFill>
                  <a:srgbClr val="000000"/>
                </a:solidFill>
                <a:highlight>
                  <a:srgbClr val="FFFFFF"/>
                </a:highlight>
              </a:rPr>
              <a:t>If any method is abstract in a class, the class must be declared as abstract.</a:t>
            </a:r>
            <a:endParaRPr sz="1600">
              <a:solidFill>
                <a:srgbClr val="333333"/>
              </a:solidFill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Char char="■"/>
            </a:pPr>
            <a:r>
              <a:rPr lang="en-GB" sz="1600">
                <a:solidFill>
                  <a:srgbClr val="333333"/>
                </a:solidFill>
              </a:rPr>
              <a:t>Does not have a definition or implementation.</a:t>
            </a:r>
            <a:endParaRPr sz="1600">
              <a:solidFill>
                <a:srgbClr val="333333"/>
              </a:solidFill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Char char="■"/>
            </a:pPr>
            <a:r>
              <a:rPr lang="en-GB" sz="1600">
                <a:solidFill>
                  <a:srgbClr val="000000"/>
                </a:solidFill>
                <a:highlight>
                  <a:srgbClr val="FFFFFF"/>
                </a:highlight>
              </a:rPr>
              <a:t>Method name and signature must be the same as in the abstract class.</a:t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</a:pPr>
            <a:r>
              <a:rPr lang="en-GB" sz="1600">
                <a:solidFill>
                  <a:srgbClr val="000000"/>
                </a:solidFill>
                <a:highlight>
                  <a:srgbClr val="FFFFFF"/>
                </a:highlight>
              </a:rPr>
              <a:t>It cannot be private because the abstract method must be implemented in the subclass.</a:t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</a:pPr>
            <a:r>
              <a:rPr lang="en-GB" sz="1600">
                <a:solidFill>
                  <a:srgbClr val="000000"/>
                </a:solidFill>
                <a:highlight>
                  <a:srgbClr val="FFFFFF"/>
                </a:highlight>
              </a:rPr>
              <a:t>Abstract method cannot be static or final.</a:t>
            </a:r>
            <a:endParaRPr sz="1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36"/>
          <p:cNvPicPr preferRelativeResize="0"/>
          <p:nvPr/>
        </p:nvPicPr>
        <p:blipFill rotWithShape="1">
          <a:blip r:embed="rId3">
            <a:alphaModFix/>
          </a:blip>
          <a:srcRect b="81980" l="0" r="0" t="0"/>
          <a:stretch/>
        </p:blipFill>
        <p:spPr>
          <a:xfrm>
            <a:off x="1771650" y="238125"/>
            <a:ext cx="4381500" cy="7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6"/>
          <p:cNvPicPr preferRelativeResize="0"/>
          <p:nvPr/>
        </p:nvPicPr>
        <p:blipFill rotWithShape="1">
          <a:blip r:embed="rId3">
            <a:alphaModFix/>
          </a:blip>
          <a:srcRect b="4479" l="0" r="0" t="17474"/>
          <a:stretch/>
        </p:blipFill>
        <p:spPr>
          <a:xfrm>
            <a:off x="1753725" y="1116100"/>
            <a:ext cx="4576550" cy="355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Polymorphism</a:t>
            </a:r>
            <a:endParaRPr b="1"/>
          </a:p>
        </p:txBody>
      </p:sp>
      <p:sp>
        <p:nvSpPr>
          <p:cNvPr id="286" name="Google Shape;286;p37"/>
          <p:cNvSpPr txBox="1"/>
          <p:nvPr>
            <p:ph idx="1" type="body"/>
          </p:nvPr>
        </p:nvSpPr>
        <p:spPr>
          <a:xfrm>
            <a:off x="311700" y="1229875"/>
            <a:ext cx="63612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Polymorphism is a Greek term where </a:t>
            </a:r>
            <a:r>
              <a:rPr i="1" lang="en-GB" sz="1400"/>
              <a:t>poly</a:t>
            </a:r>
            <a:r>
              <a:rPr lang="en-GB" sz="1400"/>
              <a:t> means </a:t>
            </a:r>
            <a:r>
              <a:rPr b="1" lang="en-GB" sz="1400"/>
              <a:t>many</a:t>
            </a:r>
            <a:r>
              <a:rPr lang="en-GB" sz="1400"/>
              <a:t>, </a:t>
            </a:r>
            <a:r>
              <a:rPr i="1" lang="en-GB" sz="1400"/>
              <a:t>morph</a:t>
            </a:r>
            <a:r>
              <a:rPr lang="en-GB" sz="1400"/>
              <a:t> means </a:t>
            </a:r>
            <a:r>
              <a:rPr b="1" lang="en-GB" sz="1400"/>
              <a:t>form</a:t>
            </a:r>
            <a:r>
              <a:rPr lang="en-GB" sz="1400"/>
              <a:t>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It simply means ‘</a:t>
            </a:r>
            <a:r>
              <a:rPr lang="en-GB" sz="1400" u="sng"/>
              <a:t>one name multiple forms</a:t>
            </a:r>
            <a:r>
              <a:rPr lang="en-GB" sz="1400"/>
              <a:t>’.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Char char="●"/>
            </a:pPr>
            <a:r>
              <a:rPr lang="en-GB" sz="1400">
                <a:solidFill>
                  <a:srgbClr val="333333"/>
                </a:solidFill>
                <a:highlight>
                  <a:srgbClr val="FFFFFF"/>
                </a:highlight>
              </a:rPr>
              <a:t>In Java, we use </a:t>
            </a:r>
            <a:r>
              <a:rPr b="1" lang="en-GB" sz="1400">
                <a:solidFill>
                  <a:srgbClr val="333333"/>
                </a:solidFill>
                <a:highlight>
                  <a:srgbClr val="FFFFFF"/>
                </a:highlight>
              </a:rPr>
              <a:t>method overloading</a:t>
            </a:r>
            <a:r>
              <a:rPr lang="en-GB" sz="1400">
                <a:solidFill>
                  <a:srgbClr val="333333"/>
                </a:solidFill>
                <a:highlight>
                  <a:srgbClr val="FFFFFF"/>
                </a:highlight>
              </a:rPr>
              <a:t> and </a:t>
            </a:r>
            <a:r>
              <a:rPr b="1" lang="en-GB" sz="1400">
                <a:solidFill>
                  <a:srgbClr val="333333"/>
                </a:solidFill>
                <a:highlight>
                  <a:srgbClr val="FFFFFF"/>
                </a:highlight>
              </a:rPr>
              <a:t>method overriding</a:t>
            </a:r>
            <a:r>
              <a:rPr lang="en-GB" sz="1400">
                <a:solidFill>
                  <a:srgbClr val="333333"/>
                </a:solidFill>
                <a:highlight>
                  <a:srgbClr val="FFFFFF"/>
                </a:highlight>
              </a:rPr>
              <a:t> to achieve polymorphism.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87" name="Google Shape;287;p37"/>
          <p:cNvSpPr txBox="1"/>
          <p:nvPr/>
        </p:nvSpPr>
        <p:spPr>
          <a:xfrm rot="-642831">
            <a:off x="1055809" y="3252349"/>
            <a:ext cx="1266783" cy="82443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FF0000"/>
                </a:solidFill>
                <a:highlight>
                  <a:srgbClr val="FFFF00"/>
                </a:highlight>
                <a:latin typeface="Caveat"/>
                <a:ea typeface="Caveat"/>
                <a:cs typeface="Caveat"/>
                <a:sym typeface="Caveat"/>
              </a:rPr>
              <a:t>RUN</a:t>
            </a:r>
            <a:endParaRPr b="1" sz="3400">
              <a:solidFill>
                <a:srgbClr val="FF0000"/>
              </a:solidFill>
              <a:highlight>
                <a:srgbClr val="FFFF00"/>
              </a:highlight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88" name="Google Shape;288;p37"/>
          <p:cNvPicPr preferRelativeResize="0"/>
          <p:nvPr/>
        </p:nvPicPr>
        <p:blipFill rotWithShape="1">
          <a:blip r:embed="rId3">
            <a:alphaModFix/>
          </a:blip>
          <a:srcRect b="0" l="29158" r="0" t="0"/>
          <a:stretch/>
        </p:blipFill>
        <p:spPr>
          <a:xfrm>
            <a:off x="3498900" y="2669845"/>
            <a:ext cx="2047775" cy="19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5975" y="585788"/>
            <a:ext cx="4972050" cy="39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9"/>
          <p:cNvSpPr/>
          <p:nvPr/>
        </p:nvSpPr>
        <p:spPr>
          <a:xfrm>
            <a:off x="3269550" y="1285550"/>
            <a:ext cx="1538100" cy="607800"/>
          </a:xfrm>
          <a:prstGeom prst="roundRect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Polymorphism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39"/>
          <p:cNvSpPr/>
          <p:nvPr/>
        </p:nvSpPr>
        <p:spPr>
          <a:xfrm>
            <a:off x="4807650" y="2350550"/>
            <a:ext cx="2165400" cy="7260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Run time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OR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Dynamic polymorphism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39"/>
          <p:cNvSpPr/>
          <p:nvPr/>
        </p:nvSpPr>
        <p:spPr>
          <a:xfrm>
            <a:off x="1499250" y="2335850"/>
            <a:ext cx="1996500" cy="7260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Compile time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OR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Static polymorphism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39"/>
          <p:cNvSpPr/>
          <p:nvPr/>
        </p:nvSpPr>
        <p:spPr>
          <a:xfrm>
            <a:off x="1498652" y="3656750"/>
            <a:ext cx="19965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Method overloading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p39"/>
          <p:cNvSpPr/>
          <p:nvPr/>
        </p:nvSpPr>
        <p:spPr>
          <a:xfrm>
            <a:off x="4793553" y="3683300"/>
            <a:ext cx="21654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Method overriding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7" name="Google Shape;307;p39"/>
          <p:cNvCxnSpPr>
            <a:stCxn id="302" idx="2"/>
            <a:endCxn id="303" idx="0"/>
          </p:cNvCxnSpPr>
          <p:nvPr/>
        </p:nvCxnSpPr>
        <p:spPr>
          <a:xfrm flipH="1" rot="-5400000">
            <a:off x="4735800" y="1196150"/>
            <a:ext cx="457200" cy="1851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8" name="Google Shape;308;p39"/>
          <p:cNvCxnSpPr>
            <a:stCxn id="304" idx="0"/>
            <a:endCxn id="302" idx="2"/>
          </p:cNvCxnSpPr>
          <p:nvPr/>
        </p:nvCxnSpPr>
        <p:spPr>
          <a:xfrm rot="-5400000">
            <a:off x="3046800" y="1344050"/>
            <a:ext cx="442500" cy="1541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9" name="Google Shape;309;p39"/>
          <p:cNvCxnSpPr>
            <a:stCxn id="304" idx="2"/>
            <a:endCxn id="305" idx="0"/>
          </p:cNvCxnSpPr>
          <p:nvPr/>
        </p:nvCxnSpPr>
        <p:spPr>
          <a:xfrm rot="5400000">
            <a:off x="2199750" y="3359000"/>
            <a:ext cx="5949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0" name="Google Shape;310;p39"/>
          <p:cNvCxnSpPr>
            <a:stCxn id="303" idx="2"/>
            <a:endCxn id="306" idx="0"/>
          </p:cNvCxnSpPr>
          <p:nvPr/>
        </p:nvCxnSpPr>
        <p:spPr>
          <a:xfrm rot="5400000">
            <a:off x="5579850" y="3372950"/>
            <a:ext cx="606900" cy="14100"/>
          </a:xfrm>
          <a:prstGeom prst="bentConnector3">
            <a:avLst>
              <a:gd fmla="val 49988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 overloading</a:t>
            </a:r>
            <a:endParaRPr/>
          </a:p>
        </p:txBody>
      </p:sp>
      <p:sp>
        <p:nvSpPr>
          <p:cNvPr id="316" name="Google Shape;316;p4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</a:rPr>
              <a:t>If a 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class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</a:rPr>
              <a:t> has multiple methods having same name but different in parameters, it is known as </a:t>
            </a:r>
            <a:r>
              <a:rPr b="1" lang="en-GB" sz="1400">
                <a:solidFill>
                  <a:srgbClr val="000000"/>
                </a:solidFill>
                <a:highlight>
                  <a:srgbClr val="FFFFFF"/>
                </a:highlight>
              </a:rPr>
              <a:t>Method Overloading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</a:rPr>
              <a:t>Rules for Java Method Overloading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</a:rPr>
              <a:t>By changing number of arguments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</a:rPr>
              <a:t>By changing the data type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</a:rPr>
              <a:t>By changing the sequence of arguments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 overriding</a:t>
            </a:r>
            <a:endParaRPr/>
          </a:p>
        </p:txBody>
      </p:sp>
      <p:sp>
        <p:nvSpPr>
          <p:cNvPr id="322" name="Google Shape;322;p4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</a:rPr>
              <a:t>If subclass (child class) has the same method as declared in the parent class, it is known as </a:t>
            </a:r>
            <a:r>
              <a:rPr b="1" lang="en-GB" sz="1400">
                <a:solidFill>
                  <a:srgbClr val="000000"/>
                </a:solidFill>
                <a:highlight>
                  <a:srgbClr val="FFFFFF"/>
                </a:highlight>
              </a:rPr>
              <a:t>method overriding in Java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</a:rPr>
              <a:t>.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</a:rPr>
              <a:t>Rules for Java Method Overriding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0" marL="457200" marR="2540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</a:rPr>
              <a:t>The method must have the same name as in the parent class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0" marL="457200" marR="25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</a:rPr>
              <a:t>The method must have the same parameter as in the parent class.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0" marL="457200" marR="25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</a:rPr>
              <a:t>There must be an IS-A relationship (inheritance).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-GB" sz="1400">
                <a:solidFill>
                  <a:srgbClr val="000000"/>
                </a:solidFill>
              </a:rPr>
              <a:t>If a method cannot be inherited, then it cannot be overridden.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34504">
            <a:off x="2867675" y="3155975"/>
            <a:ext cx="3056438" cy="168988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9" name="Google Shape;9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66290">
            <a:off x="152400" y="3377413"/>
            <a:ext cx="3226880" cy="168988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0" name="Google Shape;10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9599" y="1429458"/>
            <a:ext cx="2247000" cy="224696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321368">
            <a:off x="100467" y="151925"/>
            <a:ext cx="3330755" cy="161947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319866">
            <a:off x="5824306" y="2205351"/>
            <a:ext cx="2827275" cy="286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95249" y="-15881"/>
            <a:ext cx="2428475" cy="182135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4" name="Google Shape;104;p15"/>
          <p:cNvPicPr preferRelativeResize="0"/>
          <p:nvPr/>
        </p:nvPicPr>
        <p:blipFill rotWithShape="1">
          <a:blip r:embed="rId9">
            <a:alphaModFix/>
          </a:blip>
          <a:srcRect b="12124" l="12391" r="12914" t="12845"/>
          <a:stretch/>
        </p:blipFill>
        <p:spPr>
          <a:xfrm>
            <a:off x="3584250" y="1741500"/>
            <a:ext cx="2113012" cy="1215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42"/>
          <p:cNvGraphicFramePr/>
          <p:nvPr/>
        </p:nvGraphicFramePr>
        <p:xfrm>
          <a:off x="772800" y="373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{84A1843F-F5D7-467C-865D-5C1D92C91CD9}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Method overloading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Method overriding</a:t>
                      </a:r>
                      <a:endParaRPr sz="3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Also known as static binding or early binding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Also known as dynamic binding or late binding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Used to implement compile time polymorphism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Used to implement run time polymorphism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It is a relationship between methods of the same class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It is a relationship between sub class method and super class method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Inheritance is not involved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Inheritance is compulsory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It has same method name in same class with </a:t>
                      </a:r>
                      <a:r>
                        <a:rPr b="1" lang="en-GB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different </a:t>
                      </a:r>
                      <a:r>
                        <a:rPr lang="en-GB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signatures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Child class has same method name with same signature as of parent class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It helps to extend functionalities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It helps to overwrite or change the existing functionalities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Google Shape;33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385763"/>
            <a:ext cx="5791200" cy="43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21852"/>
            <a:ext cx="8261050" cy="345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45"/>
          <p:cNvPicPr preferRelativeResize="0"/>
          <p:nvPr/>
        </p:nvPicPr>
        <p:blipFill rotWithShape="1">
          <a:blip r:embed="rId3">
            <a:alphaModFix/>
          </a:blip>
          <a:srcRect b="22221" l="53507" r="0" t="21134"/>
          <a:stretch/>
        </p:blipFill>
        <p:spPr>
          <a:xfrm>
            <a:off x="2330450" y="766475"/>
            <a:ext cx="4178300" cy="356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6"/>
          <p:cNvSpPr txBox="1"/>
          <p:nvPr>
            <p:ph type="title"/>
          </p:nvPr>
        </p:nvSpPr>
        <p:spPr>
          <a:xfrm>
            <a:off x="-526500" y="2576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OOPs   vs   POPs</a:t>
            </a:r>
            <a:endParaRPr b="1"/>
          </a:p>
        </p:txBody>
      </p:sp>
      <p:graphicFrame>
        <p:nvGraphicFramePr>
          <p:cNvPr id="354" name="Google Shape;354;p46"/>
          <p:cNvGraphicFramePr/>
          <p:nvPr/>
        </p:nvGraphicFramePr>
        <p:xfrm>
          <a:off x="331575" y="852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{84A1843F-F5D7-467C-865D-5C1D92C91CD9}</a:tableStyleId>
              </a:tblPr>
              <a:tblGrid>
                <a:gridCol w="3602800"/>
                <a:gridCol w="382850"/>
                <a:gridCol w="35083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Object Oriented Programming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Procedural Oriented Programming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55" name="Google Shape;355;p46"/>
          <p:cNvGraphicFramePr/>
          <p:nvPr/>
        </p:nvGraphicFramePr>
        <p:xfrm>
          <a:off x="331575" y="1233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{84A1843F-F5D7-467C-865D-5C1D92C91CD9}</a:tableStyleId>
              </a:tblPr>
              <a:tblGrid>
                <a:gridCol w="3602800"/>
                <a:gridCol w="382850"/>
                <a:gridCol w="35083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Program is divided into objects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Program is divided into functions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56" name="Google Shape;356;p46"/>
          <p:cNvGraphicFramePr/>
          <p:nvPr/>
        </p:nvGraphicFramePr>
        <p:xfrm>
          <a:off x="331575" y="1614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{84A1843F-F5D7-467C-865D-5C1D92C91CD9}</a:tableStyleId>
              </a:tblPr>
              <a:tblGrid>
                <a:gridCol w="3602800"/>
                <a:gridCol w="382850"/>
                <a:gridCol w="3508325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Emphasis on data(object) as compared to functions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Emphasis on Algorithm(function) as compared to data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57" name="Google Shape;357;p46"/>
          <p:cNvGraphicFramePr/>
          <p:nvPr/>
        </p:nvGraphicFramePr>
        <p:xfrm>
          <a:off x="331575" y="2224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{84A1843F-F5D7-467C-865D-5C1D92C91CD9}</a:tableStyleId>
              </a:tblPr>
              <a:tblGrid>
                <a:gridCol w="3602800"/>
                <a:gridCol w="382850"/>
                <a:gridCol w="35083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It needs comparatively more memory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It needs less memory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58" name="Google Shape;358;p46"/>
          <p:cNvGraphicFramePr/>
          <p:nvPr/>
        </p:nvGraphicFramePr>
        <p:xfrm>
          <a:off x="331575" y="2605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{84A1843F-F5D7-467C-865D-5C1D92C91CD9}</a:tableStyleId>
              </a:tblPr>
              <a:tblGrid>
                <a:gridCol w="3602800"/>
                <a:gridCol w="382850"/>
                <a:gridCol w="35083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Bottom up approach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Top down approach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59" name="Google Shape;359;p46"/>
          <p:cNvGraphicFramePr/>
          <p:nvPr/>
        </p:nvGraphicFramePr>
        <p:xfrm>
          <a:off x="331575" y="2986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{84A1843F-F5D7-467C-865D-5C1D92C91CD9}</a:tableStyleId>
              </a:tblPr>
              <a:tblGrid>
                <a:gridCol w="3602800"/>
                <a:gridCol w="382850"/>
                <a:gridCol w="35083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Easy to modify/manage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Difficult to modify/manage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60" name="Google Shape;360;p46"/>
          <p:cNvGraphicFramePr/>
          <p:nvPr/>
        </p:nvGraphicFramePr>
        <p:xfrm>
          <a:off x="331575" y="3367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{84A1843F-F5D7-467C-865D-5C1D92C91CD9}</a:tableStyleId>
              </a:tblPr>
              <a:tblGrid>
                <a:gridCol w="3602800"/>
                <a:gridCol w="382850"/>
                <a:gridCol w="3508325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Objects communicate by passing messages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Main function calls other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functions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61" name="Google Shape;361;p46"/>
          <p:cNvGraphicFramePr/>
          <p:nvPr/>
        </p:nvGraphicFramePr>
        <p:xfrm>
          <a:off x="331575" y="3976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{84A1843F-F5D7-467C-865D-5C1D92C91CD9}</a:tableStyleId>
              </a:tblPr>
              <a:tblGrid>
                <a:gridCol w="3602800"/>
                <a:gridCol w="382850"/>
                <a:gridCol w="35083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Data is secure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Data is not secured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62" name="Google Shape;362;p46"/>
          <p:cNvGraphicFramePr/>
          <p:nvPr/>
        </p:nvGraphicFramePr>
        <p:xfrm>
          <a:off x="331575" y="435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{84A1843F-F5D7-467C-865D-5C1D92C91CD9}</a:tableStyleId>
              </a:tblPr>
              <a:tblGrid>
                <a:gridCol w="3602800"/>
                <a:gridCol w="382850"/>
                <a:gridCol w="35083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Java, Python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C, Pascal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9" name="Google Shape;36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6" name="Google Shape;37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8413" y="833438"/>
            <a:ext cx="4067175" cy="34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-GB" sz="6000"/>
              <a:t>Quick Recap</a:t>
            </a:r>
            <a:endParaRPr sz="6000"/>
          </a:p>
        </p:txBody>
      </p:sp>
      <p:sp>
        <p:nvSpPr>
          <p:cNvPr id="382" name="Google Shape;382;p49"/>
          <p:cNvSpPr txBox="1"/>
          <p:nvPr>
            <p:ph idx="2" type="body"/>
          </p:nvPr>
        </p:nvSpPr>
        <p:spPr>
          <a:xfrm>
            <a:off x="4939500" y="292000"/>
            <a:ext cx="3837000" cy="43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What is OOP?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Object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Class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6 uses of ‘this’ keyword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‘New’ keyword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Constructor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Inheritance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‘</a:t>
            </a:r>
            <a:r>
              <a:rPr lang="en-GB"/>
              <a:t>s</a:t>
            </a:r>
            <a:r>
              <a:rPr lang="en-GB"/>
              <a:t>uper’ keyword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‘</a:t>
            </a:r>
            <a:r>
              <a:rPr lang="en-GB"/>
              <a:t>f</a:t>
            </a:r>
            <a:r>
              <a:rPr lang="en-GB"/>
              <a:t>inal’ keyword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Encapsulation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Data hiding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Access modifiers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Getters and Setters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Abstraction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Abstract class and Abstract method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Polymorphism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Method overloading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Method overriding</a:t>
            </a:r>
            <a:endParaRPr/>
          </a:p>
        </p:txBody>
      </p:sp>
      <p:sp>
        <p:nvSpPr>
          <p:cNvPr id="383" name="Google Shape;383;p4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4907200" y="1324125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Topics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10" name="Google Shape;110;p16"/>
          <p:cNvSpPr txBox="1"/>
          <p:nvPr>
            <p:ph idx="2" type="body"/>
          </p:nvPr>
        </p:nvSpPr>
        <p:spPr>
          <a:xfrm>
            <a:off x="246900" y="760150"/>
            <a:ext cx="40869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GB" sz="1900">
                <a:solidFill>
                  <a:schemeClr val="dk1"/>
                </a:solidFill>
              </a:rPr>
              <a:t>What is OOPs?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GB" sz="1900">
                <a:solidFill>
                  <a:schemeClr val="dk1"/>
                </a:solidFill>
              </a:rPr>
              <a:t>Fundamental concepts of OOPs</a:t>
            </a:r>
            <a:endParaRPr sz="19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GB" sz="1500">
                <a:solidFill>
                  <a:schemeClr val="dk1"/>
                </a:solidFill>
              </a:rPr>
              <a:t>Object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GB" sz="1500">
                <a:solidFill>
                  <a:schemeClr val="dk1"/>
                </a:solidFill>
              </a:rPr>
              <a:t>Class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GB" sz="1500">
                <a:solidFill>
                  <a:schemeClr val="dk1"/>
                </a:solidFill>
              </a:rPr>
              <a:t>Class vs Object</a:t>
            </a:r>
            <a:endParaRPr sz="15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GB" sz="1900">
                <a:solidFill>
                  <a:schemeClr val="dk1"/>
                </a:solidFill>
              </a:rPr>
              <a:t>Pillars of OOPs</a:t>
            </a:r>
            <a:endParaRPr sz="19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GB" sz="1500">
                <a:solidFill>
                  <a:schemeClr val="dk1"/>
                </a:solidFill>
              </a:rPr>
              <a:t>Inheritance</a:t>
            </a:r>
            <a:endParaRPr sz="1500">
              <a:solidFill>
                <a:schemeClr val="dk1"/>
              </a:solidFill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en-GB" sz="1500">
                <a:solidFill>
                  <a:schemeClr val="dk1"/>
                </a:solidFill>
              </a:rPr>
              <a:t>Types of Inheritance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GB" sz="1500">
                <a:solidFill>
                  <a:schemeClr val="dk1"/>
                </a:solidFill>
              </a:rPr>
              <a:t>Encapsulation</a:t>
            </a:r>
            <a:endParaRPr sz="1500">
              <a:solidFill>
                <a:schemeClr val="dk1"/>
              </a:solidFill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en-GB" sz="1500">
                <a:solidFill>
                  <a:schemeClr val="dk1"/>
                </a:solidFill>
              </a:rPr>
              <a:t>Access Modifiers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GB" sz="1500">
                <a:solidFill>
                  <a:schemeClr val="dk1"/>
                </a:solidFill>
              </a:rPr>
              <a:t>Abstraction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GB" sz="1500">
                <a:solidFill>
                  <a:schemeClr val="dk1"/>
                </a:solidFill>
              </a:rPr>
              <a:t>Polymorphism</a:t>
            </a:r>
            <a:endParaRPr sz="15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GB" sz="1900">
                <a:solidFill>
                  <a:schemeClr val="dk1"/>
                </a:solidFill>
              </a:rPr>
              <a:t>OOPs vs POPs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Object Oriented Programming</a:t>
            </a:r>
            <a:endParaRPr b="1"/>
          </a:p>
        </p:txBody>
      </p:sp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311700" y="1229875"/>
            <a:ext cx="4701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Definition:</a:t>
            </a:r>
            <a:r>
              <a:rPr lang="en-GB" sz="1400"/>
              <a:t> The object-oriented programming is basically a computer programming design philosophy or methodology that organizes/ models software design around data, or objects.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For large, complex and actively updated or maintained programs.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We create a model for a real world system.</a:t>
            </a:r>
            <a:endParaRPr sz="1400"/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875" y="1556575"/>
            <a:ext cx="3561476" cy="267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692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Objects</a:t>
            </a:r>
            <a:endParaRPr b="1"/>
          </a:p>
        </p:txBody>
      </p:sp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311700" y="1229875"/>
            <a:ext cx="61410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GB" sz="1400"/>
              <a:t>Definition</a:t>
            </a:r>
            <a:r>
              <a:rPr lang="en-GB" sz="1400"/>
              <a:t>: Object means a real-world entity such as a pen, chair, table, computer, watch, etc.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It can be physical or logical. Eg. bank account, courses, shopping cart etc.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Objects have </a:t>
            </a:r>
            <a:r>
              <a:rPr b="1" lang="en-GB" sz="1400"/>
              <a:t>properties</a:t>
            </a:r>
            <a:r>
              <a:rPr lang="en-GB" sz="1400"/>
              <a:t> and objects perform </a:t>
            </a:r>
            <a:r>
              <a:rPr b="1" lang="en-GB" sz="1400"/>
              <a:t>tasks</a:t>
            </a:r>
            <a:r>
              <a:rPr lang="en-GB" sz="1400"/>
              <a:t>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24" name="Google Shape;124;p18"/>
          <p:cNvPicPr preferRelativeResize="0"/>
          <p:nvPr/>
        </p:nvPicPr>
        <p:blipFill rotWithShape="1">
          <a:blip r:embed="rId3">
            <a:alphaModFix/>
          </a:blip>
          <a:srcRect b="46217" l="0" r="57763" t="14908"/>
          <a:stretch/>
        </p:blipFill>
        <p:spPr>
          <a:xfrm>
            <a:off x="540291" y="3140425"/>
            <a:ext cx="2330858" cy="16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 rotWithShape="1">
          <a:blip r:embed="rId3">
            <a:alphaModFix/>
          </a:blip>
          <a:srcRect b="12630" l="0" r="49145" t="51691"/>
          <a:stretch/>
        </p:blipFill>
        <p:spPr>
          <a:xfrm>
            <a:off x="3189125" y="3307275"/>
            <a:ext cx="2595799" cy="136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 rotWithShape="1">
          <a:blip r:embed="rId4">
            <a:alphaModFix/>
          </a:blip>
          <a:srcRect b="43141" l="20355" r="40974" t="3917"/>
          <a:stretch/>
        </p:blipFill>
        <p:spPr>
          <a:xfrm>
            <a:off x="6452700" y="1565450"/>
            <a:ext cx="2411776" cy="228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692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Class	</a:t>
            </a:r>
            <a:endParaRPr b="1"/>
          </a:p>
        </p:txBody>
      </p:sp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311700" y="1229875"/>
            <a:ext cx="4764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Class is a user defined data type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It is fundamental packaging unit of OOP technology.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It is called as a </a:t>
            </a:r>
            <a:r>
              <a:rPr b="1" lang="en-GB" sz="1400"/>
              <a:t>template</a:t>
            </a:r>
            <a:r>
              <a:rPr lang="en-GB" sz="1400"/>
              <a:t> of an object OR a </a:t>
            </a:r>
            <a:r>
              <a:rPr b="1" lang="en-GB" sz="1400"/>
              <a:t>Blueprint</a:t>
            </a:r>
            <a:r>
              <a:rPr lang="en-GB" sz="1400"/>
              <a:t> of an object OR a </a:t>
            </a:r>
            <a:r>
              <a:rPr b="1" lang="en-GB" sz="1400"/>
              <a:t>drawing</a:t>
            </a:r>
            <a:r>
              <a:rPr lang="en-GB" sz="1400"/>
              <a:t> of an object</a:t>
            </a:r>
            <a:endParaRPr sz="1400"/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2425" y="1804050"/>
            <a:ext cx="4018649" cy="207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474" y="2694300"/>
            <a:ext cx="3876829" cy="192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6118400" y="2245650"/>
            <a:ext cx="1961100" cy="246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3906876" y="355014"/>
            <a:ext cx="1416900" cy="290400"/>
          </a:xfrm>
          <a:prstGeom prst="roundRect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Class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20"/>
          <p:cNvSpPr/>
          <p:nvPr/>
        </p:nvSpPr>
        <p:spPr>
          <a:xfrm>
            <a:off x="5434225" y="1141439"/>
            <a:ext cx="999900" cy="358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Methods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20"/>
          <p:cNvSpPr/>
          <p:nvPr/>
        </p:nvSpPr>
        <p:spPr>
          <a:xfrm>
            <a:off x="2851250" y="1141439"/>
            <a:ext cx="954600" cy="4014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Fields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4" name="Google Shape;144;p20"/>
          <p:cNvCxnSpPr/>
          <p:nvPr/>
        </p:nvCxnSpPr>
        <p:spPr>
          <a:xfrm flipH="1" rot="-5400000">
            <a:off x="5027563" y="234525"/>
            <a:ext cx="496200" cy="13179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" name="Google Shape;145;p20"/>
          <p:cNvCxnSpPr/>
          <p:nvPr/>
        </p:nvCxnSpPr>
        <p:spPr>
          <a:xfrm rot="-5400000">
            <a:off x="3739090" y="263789"/>
            <a:ext cx="496200" cy="12591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6" name="Google Shape;146;p20"/>
          <p:cNvSpPr txBox="1"/>
          <p:nvPr/>
        </p:nvSpPr>
        <p:spPr>
          <a:xfrm>
            <a:off x="1805225" y="1666500"/>
            <a:ext cx="34446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Fields describe what a class </a:t>
            </a:r>
            <a:r>
              <a:rPr b="1"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is</a:t>
            </a: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20"/>
          <p:cNvSpPr txBox="1"/>
          <p:nvPr/>
        </p:nvSpPr>
        <p:spPr>
          <a:xfrm>
            <a:off x="4716425" y="1666500"/>
            <a:ext cx="400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Method describes what a class </a:t>
            </a:r>
            <a:r>
              <a:rPr b="1"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does</a:t>
            </a: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8757" y="2294750"/>
            <a:ext cx="3811193" cy="217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Classes and Objects</a:t>
            </a:r>
            <a:endParaRPr b="1"/>
          </a:p>
        </p:txBody>
      </p:sp>
      <p:sp>
        <p:nvSpPr>
          <p:cNvPr id="154" name="Google Shape;154;p21"/>
          <p:cNvSpPr txBox="1"/>
          <p:nvPr>
            <p:ph idx="1" type="body"/>
          </p:nvPr>
        </p:nvSpPr>
        <p:spPr>
          <a:xfrm>
            <a:off x="311700" y="1229875"/>
            <a:ext cx="41262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An object is an instance of a class.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Different objects of the same class will have the same fields and methods, but the </a:t>
            </a:r>
            <a:r>
              <a:rPr b="1" lang="en-GB" sz="1400"/>
              <a:t>values</a:t>
            </a:r>
            <a:r>
              <a:rPr lang="en-GB" sz="1400"/>
              <a:t> of the fields in general would differ. </a:t>
            </a:r>
            <a:endParaRPr sz="1400"/>
          </a:p>
        </p:txBody>
      </p:sp>
      <p:pic>
        <p:nvPicPr>
          <p:cNvPr id="155" name="Google Shape;155;p21"/>
          <p:cNvPicPr preferRelativeResize="0"/>
          <p:nvPr/>
        </p:nvPicPr>
        <p:blipFill rotWithShape="1">
          <a:blip r:embed="rId3">
            <a:alphaModFix/>
          </a:blip>
          <a:srcRect b="0" l="7197" r="10922" t="16394"/>
          <a:stretch/>
        </p:blipFill>
        <p:spPr>
          <a:xfrm>
            <a:off x="552650" y="2414850"/>
            <a:ext cx="4504726" cy="24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 rotWithShape="1">
          <a:blip r:embed="rId4">
            <a:alphaModFix/>
          </a:blip>
          <a:srcRect b="9252" l="10055" r="0" t="4755"/>
          <a:stretch/>
        </p:blipFill>
        <p:spPr>
          <a:xfrm>
            <a:off x="5817050" y="1857800"/>
            <a:ext cx="2471825" cy="155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